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8" r:id="rId3"/>
    <p:sldId id="273" r:id="rId4"/>
    <p:sldId id="261" r:id="rId5"/>
    <p:sldId id="262" r:id="rId6"/>
    <p:sldId id="263" r:id="rId7"/>
    <p:sldId id="264" r:id="rId8"/>
    <p:sldId id="266" r:id="rId9"/>
    <p:sldId id="267" r:id="rId10"/>
    <p:sldId id="268" r:id="rId11"/>
    <p:sldId id="270" r:id="rId12"/>
    <p:sldId id="280" r:id="rId13"/>
    <p:sldId id="272" r:id="rId14"/>
    <p:sldId id="271" r:id="rId15"/>
    <p:sldId id="275" r:id="rId16"/>
    <p:sldId id="277" r:id="rId17"/>
    <p:sldId id="279" r:id="rId18"/>
    <p:sldId id="278" r:id="rId19"/>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E6C"/>
    <a:srgbClr val="005EA4"/>
    <a:srgbClr val="660066"/>
    <a:srgbClr val="800080"/>
    <a:srgbClr val="00FFFF"/>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43" autoAdjust="0"/>
    <p:restoredTop sz="94652" autoAdjust="0"/>
  </p:normalViewPr>
  <p:slideViewPr>
    <p:cSldViewPr>
      <p:cViewPr varScale="1">
        <p:scale>
          <a:sx n="110" d="100"/>
          <a:sy n="110" d="100"/>
        </p:scale>
        <p:origin x="17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B429BB-4E01-4F13-A722-625896D9DBD5}" type="datetimeFigureOut">
              <a:rPr lang="en-US" smtClean="0"/>
              <a:pPr/>
              <a:t>3/24/2015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6795B7-34E5-4DFF-9950-DFC47C0F7380}" type="slidenum">
              <a:rPr lang="en-US" smtClean="0"/>
              <a:pPr/>
              <a:t>‹#›</a:t>
            </a:fld>
            <a:endParaRPr lang="en-US"/>
          </a:p>
        </p:txBody>
      </p:sp>
    </p:spTree>
    <p:extLst>
      <p:ext uri="{BB962C8B-B14F-4D97-AF65-F5344CB8AC3E}">
        <p14:creationId xmlns:p14="http://schemas.microsoft.com/office/powerpoint/2010/main" val="22863058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4CD8383-DB15-49D8-8DE9-C739E68EBF63}" type="slidenum">
              <a:rPr lang="en-US" smtClean="0"/>
              <a:pPr/>
              <a:t>16</a:t>
            </a:fld>
            <a:endParaRPr lang="en-US"/>
          </a:p>
        </p:txBody>
      </p:sp>
    </p:spTree>
    <p:extLst>
      <p:ext uri="{BB962C8B-B14F-4D97-AF65-F5344CB8AC3E}">
        <p14:creationId xmlns:p14="http://schemas.microsoft.com/office/powerpoint/2010/main" val="3941603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2963E8E-C932-4D8C-A8F4-8FFE517EEF80}"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270B1A8-EC7A-4C10-9E9D-35DA51D10E7F}"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8E5B0B7B-1B7A-4FA9-A924-F3A427B965D5}" type="slidenum">
              <a:rPr lang="es-ES"/>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12AE56C-98DC-41FE-8620-0FA258F28D0A}" type="slidenum">
              <a:rPr lang="es-ES"/>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1B63C066-7651-493C-BAD6-5F9432821833}" type="slidenum">
              <a:rPr lang="es-ES"/>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E463FEE4-D24D-44C7-B287-608CCD43973C}"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D0721DE9-898C-416C-B3CE-E0F9F55CD433}"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DAB08962-9F76-4CA0-85DF-3176391591EC}"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67B2AE67-D02E-4058-807F-CD0AAEB3765E}"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A5350368-1092-4118-8DF2-B2A8CED50D53}"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E12E29EE-411F-432E-8EFA-5CDEF69AAAC9}"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9A12D908-7F9B-4E1A-A045-F64D6CD8F585}"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lkent@uark.edu" TargetMode="External"/><Relationship Id="rId2" Type="http://schemas.openxmlformats.org/officeDocument/2006/relationships/hyperlink" Target="mailto:linda.levi@teachersdg.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3" name="Rectangle 25"/>
          <p:cNvSpPr>
            <a:spLocks noGrp="1" noChangeArrowheads="1"/>
          </p:cNvSpPr>
          <p:nvPr>
            <p:ph type="ctrTitle"/>
          </p:nvPr>
        </p:nvSpPr>
        <p:spPr>
          <a:xfrm>
            <a:off x="1547664" y="1196753"/>
            <a:ext cx="6910536" cy="2403698"/>
          </a:xfrm>
        </p:spPr>
        <p:txBody>
          <a:bodyPr/>
          <a:lstStyle/>
          <a:p>
            <a:r>
              <a:rPr lang="en-US" dirty="0" smtClean="0">
                <a:solidFill>
                  <a:srgbClr val="000099"/>
                </a:solidFill>
              </a:rPr>
              <a:t>Assessing Children's Sense Making Strategies</a:t>
            </a:r>
            <a:r>
              <a:rPr lang="en-US" dirty="0" smtClean="0">
                <a:solidFill>
                  <a:srgbClr val="002060"/>
                </a:solidFill>
              </a:rPr>
              <a:t>:</a:t>
            </a:r>
            <a:br>
              <a:rPr lang="en-US" dirty="0" smtClean="0">
                <a:solidFill>
                  <a:srgbClr val="002060"/>
                </a:solidFill>
              </a:rPr>
            </a:br>
            <a:r>
              <a:rPr lang="en-US" sz="3200" dirty="0" smtClean="0">
                <a:solidFill>
                  <a:srgbClr val="660066"/>
                </a:solidFill>
              </a:rPr>
              <a:t>Using</a:t>
            </a:r>
            <a:r>
              <a:rPr lang="en-US" sz="3200" i="1" dirty="0" smtClean="0">
                <a:solidFill>
                  <a:srgbClr val="660066"/>
                </a:solidFill>
              </a:rPr>
              <a:t> Cognitively Guided Instruction</a:t>
            </a:r>
            <a:endParaRPr lang="es-ES" sz="3200" i="1" dirty="0">
              <a:solidFill>
                <a:srgbClr val="660066"/>
              </a:solidFill>
            </a:endParaRPr>
          </a:p>
        </p:txBody>
      </p:sp>
      <p:sp>
        <p:nvSpPr>
          <p:cNvPr id="5" name="Subtitle 4"/>
          <p:cNvSpPr>
            <a:spLocks noGrp="1"/>
          </p:cNvSpPr>
          <p:nvPr>
            <p:ph type="subTitle" idx="1"/>
          </p:nvPr>
        </p:nvSpPr>
        <p:spPr>
          <a:xfrm>
            <a:off x="1371600" y="3573016"/>
            <a:ext cx="6400800" cy="2304256"/>
          </a:xfrm>
        </p:spPr>
        <p:txBody>
          <a:bodyPr/>
          <a:lstStyle/>
          <a:p>
            <a:r>
              <a:rPr lang="en-US" dirty="0" smtClean="0">
                <a:solidFill>
                  <a:srgbClr val="002060"/>
                </a:solidFill>
              </a:rPr>
              <a:t>Laura Kent</a:t>
            </a:r>
          </a:p>
          <a:p>
            <a:r>
              <a:rPr lang="en-US" dirty="0" smtClean="0">
                <a:solidFill>
                  <a:srgbClr val="002060"/>
                </a:solidFill>
              </a:rPr>
              <a:t>University of Arkansas</a:t>
            </a:r>
          </a:p>
          <a:p>
            <a:r>
              <a:rPr lang="en-US" dirty="0" smtClean="0">
                <a:solidFill>
                  <a:srgbClr val="002060"/>
                </a:solidFill>
              </a:rPr>
              <a:t>2015 KCM Conference</a:t>
            </a:r>
          </a:p>
          <a:p>
            <a:r>
              <a:rPr lang="en-US" dirty="0" smtClean="0">
                <a:solidFill>
                  <a:srgbClr val="002060"/>
                </a:solidFill>
              </a:rPr>
              <a:t>March 9, 2015</a:t>
            </a:r>
            <a:endParaRPr lang="en-US"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Assessing Students’ Thinking </a:t>
            </a:r>
            <a:endParaRPr lang="en-US" dirty="0">
              <a:solidFill>
                <a:srgbClr val="002060"/>
              </a:solidFill>
            </a:endParaRPr>
          </a:p>
        </p:txBody>
      </p:sp>
      <p:sp>
        <p:nvSpPr>
          <p:cNvPr id="3" name="Content Placeholder 2"/>
          <p:cNvSpPr>
            <a:spLocks noGrp="1"/>
          </p:cNvSpPr>
          <p:nvPr>
            <p:ph idx="1"/>
          </p:nvPr>
        </p:nvSpPr>
        <p:spPr>
          <a:xfrm>
            <a:off x="971600" y="1600200"/>
            <a:ext cx="7715200" cy="4525963"/>
          </a:xfrm>
        </p:spPr>
        <p:txBody>
          <a:bodyPr/>
          <a:lstStyle/>
          <a:p>
            <a:r>
              <a:rPr lang="en-US" sz="2800" dirty="0" smtClean="0">
                <a:solidFill>
                  <a:srgbClr val="660066"/>
                </a:solidFill>
              </a:rPr>
              <a:t>Teachers participating in CGI professional development learn about different problem types and how to assess different strategies students use  to solve problems including direct modeling, counting and other strategies involving number relationships.</a:t>
            </a:r>
          </a:p>
          <a:p>
            <a:r>
              <a:rPr lang="en-US" sz="2800" dirty="0" smtClean="0">
                <a:solidFill>
                  <a:srgbClr val="660066"/>
                </a:solidFill>
              </a:rPr>
              <a:t>Teachers assess different levels of thinking and brainstorm ways to use these assessments to influence their mathematics curriculum and instructional decisions.</a:t>
            </a:r>
            <a:endParaRPr lang="en-US" sz="2800" dirty="0">
              <a:solidFill>
                <a:srgbClr val="6600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Using Number Facts (CM3.17) </a:t>
            </a:r>
            <a:endParaRPr lang="en-US" dirty="0">
              <a:solidFill>
                <a:schemeClr val="accent2">
                  <a:lumMod val="50000"/>
                </a:schemeClr>
              </a:solidFill>
            </a:endParaRPr>
          </a:p>
        </p:txBody>
      </p:sp>
      <p:sp>
        <p:nvSpPr>
          <p:cNvPr id="5" name="Content Placeholder 4"/>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Problem Type Chart – Additional Examples</a:t>
            </a:r>
            <a:endParaRPr lang="en-US" dirty="0">
              <a:solidFill>
                <a:schemeClr val="accent2">
                  <a:lumMod val="5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77742036"/>
              </p:ext>
            </p:extLst>
          </p:nvPr>
        </p:nvGraphicFramePr>
        <p:xfrm>
          <a:off x="1979212" y="1600200"/>
          <a:ext cx="5545116" cy="4682254"/>
        </p:xfrm>
        <a:graphic>
          <a:graphicData uri="http://schemas.openxmlformats.org/drawingml/2006/table">
            <a:tbl>
              <a:tblPr firstRow="1" bandRow="1">
                <a:tableStyleId>{5C22544A-7EE6-4342-B048-85BDC9FD1C3A}</a:tableStyleId>
              </a:tblPr>
              <a:tblGrid>
                <a:gridCol w="887308"/>
                <a:gridCol w="1232372"/>
                <a:gridCol w="1528140"/>
                <a:gridCol w="1897296"/>
              </a:tblGrid>
              <a:tr h="431064">
                <a:tc>
                  <a:txBody>
                    <a:bodyPr/>
                    <a:lstStyle/>
                    <a:p>
                      <a:pPr>
                        <a:lnSpc>
                          <a:spcPct val="107000"/>
                        </a:lnSpc>
                      </a:pPr>
                      <a:endParaRPr lang="en-US" sz="900">
                        <a:effectLst/>
                        <a:latin typeface="Calibri" panose="020F0502020204030204" pitchFamily="34" charset="0"/>
                      </a:endParaRPr>
                    </a:p>
                  </a:txBody>
                  <a:tcPr marL="76823" marR="76823" marT="38412" marB="38412"/>
                </a:tc>
                <a:tc>
                  <a:txBody>
                    <a:bodyPr/>
                    <a:lstStyle/>
                    <a:p>
                      <a:pPr marL="0" marR="0">
                        <a:lnSpc>
                          <a:spcPct val="107000"/>
                        </a:lnSpc>
                        <a:spcBef>
                          <a:spcPts val="0"/>
                        </a:spcBef>
                        <a:spcAft>
                          <a:spcPts val="800"/>
                        </a:spcAft>
                      </a:pPr>
                      <a:r>
                        <a:rPr lang="en-US" sz="1000">
                          <a:effectLst/>
                        </a:rPr>
                        <a:t>Result Unknown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Change Unkown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Start Unknown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r>
              <a:tr h="1063363">
                <a:tc>
                  <a:txBody>
                    <a:bodyPr/>
                    <a:lstStyle/>
                    <a:p>
                      <a:pPr marL="0" marR="0">
                        <a:lnSpc>
                          <a:spcPct val="107000"/>
                        </a:lnSpc>
                        <a:spcBef>
                          <a:spcPts val="0"/>
                        </a:spcBef>
                        <a:spcAft>
                          <a:spcPts val="800"/>
                        </a:spcAft>
                      </a:pPr>
                      <a:r>
                        <a:rPr lang="en-US" sz="1000">
                          <a:effectLst/>
                        </a:rPr>
                        <a:t>Join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a:lnSpc>
                          <a:spcPct val="107000"/>
                        </a:lnSpc>
                      </a:pPr>
                      <a:endParaRPr lang="en-US" sz="900">
                        <a:effectLst/>
                        <a:latin typeface="Calibri" panose="020F0502020204030204" pitchFamily="34" charset="0"/>
                      </a:endParaRPr>
                    </a:p>
                  </a:txBody>
                  <a:tcPr marL="76823" marR="76823" marT="38412" marB="38412"/>
                </a:tc>
                <a:tc>
                  <a:txBody>
                    <a:bodyPr/>
                    <a:lstStyle/>
                    <a:p>
                      <a:pPr marL="0" marR="0">
                        <a:lnSpc>
                          <a:spcPct val="107000"/>
                        </a:lnSpc>
                        <a:spcBef>
                          <a:spcPts val="0"/>
                        </a:spcBef>
                        <a:spcAft>
                          <a:spcPts val="800"/>
                        </a:spcAft>
                      </a:pPr>
                      <a:r>
                        <a:rPr lang="en-US" sz="1000">
                          <a:effectLst/>
                        </a:rPr>
                        <a:t>You have six dandelions.  How many more do you need to pick to have 11 dandelions?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Kevin had some toy cars.  Then he went to the store and bought six more toy cars.  Now he has 15 toy cars.  How many toy cars did he have to start with?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r>
              <a:tr h="1227787">
                <a:tc>
                  <a:txBody>
                    <a:bodyPr/>
                    <a:lstStyle/>
                    <a:p>
                      <a:pPr marL="0" marR="0">
                        <a:lnSpc>
                          <a:spcPct val="107000"/>
                        </a:lnSpc>
                        <a:spcBef>
                          <a:spcPts val="0"/>
                        </a:spcBef>
                        <a:spcAft>
                          <a:spcPts val="800"/>
                        </a:spcAft>
                      </a:pPr>
                      <a:r>
                        <a:rPr lang="en-US" sz="1000">
                          <a:effectLst/>
                        </a:rPr>
                        <a:t>Separate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I have 15 cookies.  I ate 6 of them.  How many cookies do I have left?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Serenity had 17 animal crackers. He brother ate some animal crackers.  Now she has 15 animal crackers.  How many animal crackers did her brother eat?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a:lnSpc>
                          <a:spcPct val="107000"/>
                        </a:lnSpc>
                      </a:pPr>
                      <a:endParaRPr lang="en-US" sz="900">
                        <a:effectLst/>
                        <a:latin typeface="Calibri" panose="020F0502020204030204" pitchFamily="34" charset="0"/>
                      </a:endParaRPr>
                    </a:p>
                  </a:txBody>
                  <a:tcPr marL="76823" marR="76823" marT="38412" marB="38412"/>
                </a:tc>
              </a:tr>
              <a:tr h="904808">
                <a:tc>
                  <a:txBody>
                    <a:bodyPr/>
                    <a:lstStyle/>
                    <a:p>
                      <a:pPr marL="0" marR="0">
                        <a:lnSpc>
                          <a:spcPct val="107000"/>
                        </a:lnSpc>
                        <a:spcBef>
                          <a:spcPts val="0"/>
                        </a:spcBef>
                        <a:spcAft>
                          <a:spcPts val="800"/>
                        </a:spcAft>
                      </a:pPr>
                      <a:r>
                        <a:rPr lang="en-US" sz="1000">
                          <a:effectLst/>
                        </a:rPr>
                        <a:t>Part – Part Whole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a:lnSpc>
                          <a:spcPct val="107000"/>
                        </a:lnSpc>
                      </a:pPr>
                      <a:endParaRPr lang="en-US" sz="900">
                        <a:effectLst/>
                        <a:latin typeface="Calibri" panose="020F0502020204030204" pitchFamily="34" charset="0"/>
                      </a:endParaRPr>
                    </a:p>
                  </a:txBody>
                  <a:tcPr marL="76823" marR="76823" marT="38412" marB="38412"/>
                </a:tc>
                <a:tc gridSpan="2">
                  <a:txBody>
                    <a:bodyPr/>
                    <a:lstStyle/>
                    <a:p>
                      <a:pPr marL="0" marR="0">
                        <a:lnSpc>
                          <a:spcPct val="107000"/>
                        </a:lnSpc>
                        <a:spcBef>
                          <a:spcPts val="0"/>
                        </a:spcBef>
                        <a:spcAft>
                          <a:spcPts val="800"/>
                        </a:spcAft>
                      </a:pPr>
                      <a:r>
                        <a:rPr lang="en-US" sz="1000">
                          <a:effectLst/>
                        </a:rPr>
                        <a:t>There are 12 blue and white marbles in the jar.  If 7 of them are blue, how many are white?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hMerge="1">
                  <a:txBody>
                    <a:bodyPr/>
                    <a:lstStyle/>
                    <a:p>
                      <a:endParaRPr lang="en-US"/>
                    </a:p>
                  </a:txBody>
                  <a:tcPr/>
                </a:tc>
              </a:tr>
              <a:tr h="898940">
                <a:tc>
                  <a:txBody>
                    <a:bodyPr/>
                    <a:lstStyle/>
                    <a:p>
                      <a:pPr marL="0" marR="0">
                        <a:lnSpc>
                          <a:spcPct val="107000"/>
                        </a:lnSpc>
                        <a:spcBef>
                          <a:spcPts val="0"/>
                        </a:spcBef>
                        <a:spcAft>
                          <a:spcPts val="800"/>
                        </a:spcAft>
                      </a:pPr>
                      <a:r>
                        <a:rPr lang="en-US" sz="1000">
                          <a:effectLst/>
                        </a:rPr>
                        <a:t>Compare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marL="0" marR="0">
                        <a:lnSpc>
                          <a:spcPct val="107000"/>
                        </a:lnSpc>
                        <a:spcBef>
                          <a:spcPts val="0"/>
                        </a:spcBef>
                        <a:spcAft>
                          <a:spcPts val="800"/>
                        </a:spcAft>
                      </a:pPr>
                      <a:r>
                        <a:rPr lang="en-US" sz="1000">
                          <a:effectLst/>
                        </a:rPr>
                        <a:t>Josey is 8 years old.  Patrick is 11 years old.  How much older is Patrick than Josey?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76823" marR="76823" marT="38412" marB="38412"/>
                </a:tc>
                <a:tc>
                  <a:txBody>
                    <a:bodyPr/>
                    <a:lstStyle/>
                    <a:p>
                      <a:pPr>
                        <a:lnSpc>
                          <a:spcPct val="107000"/>
                        </a:lnSpc>
                      </a:pPr>
                      <a:endParaRPr lang="en-US" sz="900">
                        <a:effectLst/>
                        <a:latin typeface="Calibri" panose="020F0502020204030204" pitchFamily="34" charset="0"/>
                      </a:endParaRPr>
                    </a:p>
                  </a:txBody>
                  <a:tcPr marL="76823" marR="76823" marT="38412" marB="38412"/>
                </a:tc>
                <a:tc>
                  <a:txBody>
                    <a:bodyPr/>
                    <a:lstStyle/>
                    <a:p>
                      <a:pPr>
                        <a:lnSpc>
                          <a:spcPct val="107000"/>
                        </a:lnSpc>
                      </a:pPr>
                      <a:endParaRPr lang="en-US" sz="900" dirty="0">
                        <a:effectLst/>
                        <a:latin typeface="Calibri" panose="020F0502020204030204" pitchFamily="34" charset="0"/>
                      </a:endParaRPr>
                    </a:p>
                  </a:txBody>
                  <a:tcPr marL="76823" marR="76823" marT="38412" marB="38412"/>
                </a:tc>
              </a:tr>
            </a:tbl>
          </a:graphicData>
        </a:graphic>
      </p:graphicFrame>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1739679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75000"/>
                  </a:schemeClr>
                </a:solidFill>
              </a:rPr>
              <a:t>Strategy Level Frameworks</a:t>
            </a:r>
            <a:endParaRPr lang="en-US" dirty="0">
              <a:solidFill>
                <a:schemeClr val="accent2">
                  <a:lumMod val="75000"/>
                </a:schemeClr>
              </a:solidFill>
            </a:endParaRPr>
          </a:p>
        </p:txBody>
      </p:sp>
      <p:sp>
        <p:nvSpPr>
          <p:cNvPr id="3" name="Content Placeholder 2"/>
          <p:cNvSpPr>
            <a:spLocks noGrp="1"/>
          </p:cNvSpPr>
          <p:nvPr>
            <p:ph idx="1"/>
          </p:nvPr>
        </p:nvSpPr>
        <p:spPr>
          <a:xfrm>
            <a:off x="1763688" y="1600200"/>
            <a:ext cx="6923112" cy="4525963"/>
          </a:xfrm>
        </p:spPr>
        <p:txBody>
          <a:bodyPr/>
          <a:lstStyle/>
          <a:p>
            <a:r>
              <a:rPr lang="en-US" sz="2400" dirty="0" smtClean="0">
                <a:solidFill>
                  <a:srgbClr val="800080"/>
                </a:solidFill>
              </a:rPr>
              <a:t>Counting and derived fact strategies are progressive abstractions of directly modeling problems and are facilitated by ongoing problem solving and interactions with other students’ strategies.</a:t>
            </a:r>
          </a:p>
          <a:p>
            <a:r>
              <a:rPr lang="en-US" sz="2400" dirty="0" smtClean="0">
                <a:solidFill>
                  <a:srgbClr val="800080"/>
                </a:solidFill>
              </a:rPr>
              <a:t>In CGI classrooms, children have the opportunity to share and analyze each others’ strategies.</a:t>
            </a:r>
          </a:p>
          <a:p>
            <a:r>
              <a:rPr lang="en-US" sz="2400" dirty="0" smtClean="0">
                <a:solidFill>
                  <a:srgbClr val="800080"/>
                </a:solidFill>
              </a:rPr>
              <a:t>CGI teachers facilitate the progression and development of strategies through classroom discussions and introduction of notations such as equations</a:t>
            </a:r>
          </a:p>
        </p:txBody>
      </p:sp>
    </p:spTree>
    <p:extLst>
      <p:ext uri="{BB962C8B-B14F-4D97-AF65-F5344CB8AC3E}">
        <p14:creationId xmlns:p14="http://schemas.microsoft.com/office/powerpoint/2010/main" val="2001659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The “Bus” Problem</a:t>
            </a:r>
            <a:endParaRPr lang="en-US" dirty="0"/>
          </a:p>
        </p:txBody>
      </p:sp>
      <p:sp>
        <p:nvSpPr>
          <p:cNvPr id="3" name="Content Placeholder 2"/>
          <p:cNvSpPr>
            <a:spLocks noGrp="1"/>
          </p:cNvSpPr>
          <p:nvPr>
            <p:ph idx="1"/>
          </p:nvPr>
        </p:nvSpPr>
        <p:spPr>
          <a:xfrm>
            <a:off x="1547664" y="1600200"/>
            <a:ext cx="7139136" cy="4525963"/>
          </a:xfrm>
        </p:spPr>
        <p:txBody>
          <a:bodyPr/>
          <a:lstStyle/>
          <a:p>
            <a:pPr>
              <a:buNone/>
            </a:pPr>
            <a:r>
              <a:rPr lang="en-US" dirty="0" smtClean="0">
                <a:solidFill>
                  <a:srgbClr val="00FFFF"/>
                </a:solidFill>
              </a:rPr>
              <a:t>What strategies might children use to solve the following problem?</a:t>
            </a:r>
          </a:p>
          <a:p>
            <a:pPr>
              <a:buNone/>
            </a:pPr>
            <a:endParaRPr lang="en-US" dirty="0" smtClean="0">
              <a:solidFill>
                <a:srgbClr val="00FFFF"/>
              </a:solidFill>
            </a:endParaRPr>
          </a:p>
          <a:p>
            <a:pPr algn="ctr">
              <a:buNone/>
            </a:pPr>
            <a:r>
              <a:rPr lang="en-US" sz="2800" i="1" dirty="0" smtClean="0">
                <a:solidFill>
                  <a:srgbClr val="660066"/>
                </a:solidFill>
              </a:rPr>
              <a:t>Nineteen children are taking a bus to the zoo. The children must sit either two or three to a seat.  If there are seven seats total, how many children must ride three to a seat and how many children can ride two to a seat?</a:t>
            </a:r>
          </a:p>
          <a:p>
            <a:pPr>
              <a:buNone/>
            </a:pPr>
            <a:endParaRPr lang="en-US" dirty="0" smtClean="0">
              <a:solidFill>
                <a:srgbClr val="660066"/>
              </a:solidFill>
            </a:endParaRPr>
          </a:p>
          <a:p>
            <a:pPr>
              <a:buNone/>
            </a:pPr>
            <a:endParaRPr lang="en-US" dirty="0" smtClean="0">
              <a:solidFill>
                <a:srgbClr val="660066"/>
              </a:solidFill>
            </a:endParaRPr>
          </a:p>
          <a:p>
            <a:pPr>
              <a:buNone/>
            </a:pPr>
            <a:endParaRPr lang="en-US" dirty="0" smtClean="0">
              <a:solidFill>
                <a:srgbClr val="660066"/>
              </a:solidFill>
            </a:endParaRPr>
          </a:p>
          <a:p>
            <a:pPr algn="ctr">
              <a:buNone/>
            </a:pPr>
            <a:endParaRPr lang="en-US" dirty="0">
              <a:solidFill>
                <a:srgbClr val="660066"/>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060"/>
                </a:solidFill>
              </a:rPr>
              <a:t>Direct Modeling the “Bus” Problem</a:t>
            </a:r>
            <a:br>
              <a:rPr lang="en-US" sz="3600" dirty="0" smtClean="0">
                <a:solidFill>
                  <a:srgbClr val="002060"/>
                </a:solidFill>
              </a:rPr>
            </a:br>
            <a:r>
              <a:rPr lang="en-US" sz="3600" dirty="0" smtClean="0">
                <a:solidFill>
                  <a:srgbClr val="002060"/>
                </a:solidFill>
              </a:rPr>
              <a:t>(CM8.1)</a:t>
            </a:r>
            <a:endParaRPr lang="en-US" sz="3600" dirty="0">
              <a:solidFill>
                <a:srgbClr val="002060"/>
              </a:solidFill>
            </a:endParaRPr>
          </a:p>
        </p:txBody>
      </p:sp>
      <p:sp>
        <p:nvSpPr>
          <p:cNvPr id="5" name="Content Placeholder 4"/>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2060"/>
                </a:solidFill>
              </a:rPr>
              <a:t>CGI Research Findings </a:t>
            </a:r>
            <a:endParaRPr lang="en-US" dirty="0">
              <a:solidFill>
                <a:srgbClr val="002060"/>
              </a:solidFill>
            </a:endParaRPr>
          </a:p>
        </p:txBody>
      </p:sp>
      <p:sp>
        <p:nvSpPr>
          <p:cNvPr id="3" name="Content Placeholder 2"/>
          <p:cNvSpPr>
            <a:spLocks noGrp="1"/>
          </p:cNvSpPr>
          <p:nvPr>
            <p:ph idx="1"/>
          </p:nvPr>
        </p:nvSpPr>
        <p:spPr>
          <a:xfrm>
            <a:off x="1331640" y="1371600"/>
            <a:ext cx="7355160" cy="4525963"/>
          </a:xfrm>
        </p:spPr>
        <p:txBody>
          <a:bodyPr>
            <a:normAutofit fontScale="77500" lnSpcReduction="20000"/>
          </a:bodyPr>
          <a:lstStyle/>
          <a:p>
            <a:r>
              <a:rPr lang="en-US" dirty="0" smtClean="0">
                <a:solidFill>
                  <a:srgbClr val="660066"/>
                </a:solidFill>
              </a:rPr>
              <a:t>Study done with seventy kindergarten children </a:t>
            </a:r>
          </a:p>
          <a:p>
            <a:r>
              <a:rPr lang="en-US" dirty="0" smtClean="0">
                <a:solidFill>
                  <a:srgbClr val="660066"/>
                </a:solidFill>
              </a:rPr>
              <a:t>Thirty-two children used a valid strategy for all nine problems</a:t>
            </a:r>
          </a:p>
          <a:p>
            <a:r>
              <a:rPr lang="en-US" dirty="0" smtClean="0">
                <a:solidFill>
                  <a:srgbClr val="660066"/>
                </a:solidFill>
              </a:rPr>
              <a:t>Thirty-five children solved the bus problem correctly</a:t>
            </a:r>
          </a:p>
          <a:p>
            <a:r>
              <a:rPr lang="en-US" dirty="0" smtClean="0">
                <a:solidFill>
                  <a:srgbClr val="660066"/>
                </a:solidFill>
              </a:rPr>
              <a:t>Forty-four children correctly answered seven or more problems </a:t>
            </a:r>
          </a:p>
          <a:p>
            <a:r>
              <a:rPr lang="en-US" dirty="0" smtClean="0">
                <a:solidFill>
                  <a:srgbClr val="660066"/>
                </a:solidFill>
              </a:rPr>
              <a:t>Five children were not able to answer any questions  </a:t>
            </a:r>
          </a:p>
          <a:p>
            <a:r>
              <a:rPr lang="en-US" dirty="0" smtClean="0">
                <a:solidFill>
                  <a:srgbClr val="660066"/>
                </a:solidFill>
              </a:rPr>
              <a:t>Most children solved problems by representing the action or relationship shown in the problem </a:t>
            </a:r>
            <a:endParaRPr lang="en-US" dirty="0">
              <a:solidFill>
                <a:srgbClr val="66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rgbClr val="002060"/>
                </a:solidFill>
              </a:rPr>
              <a:t>Understanding and Building Instruction from Children’s Thinking</a:t>
            </a:r>
            <a:endParaRPr lang="en-US" sz="3600" dirty="0">
              <a:solidFill>
                <a:srgbClr val="002060"/>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91779" y="2348880"/>
            <a:ext cx="4431921" cy="3384376"/>
          </a:xfrm>
        </p:spPr>
      </p:pic>
    </p:spTree>
    <p:extLst>
      <p:ext uri="{BB962C8B-B14F-4D97-AF65-F5344CB8AC3E}">
        <p14:creationId xmlns:p14="http://schemas.microsoft.com/office/powerpoint/2010/main" val="13094905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E6C"/>
                </a:solidFill>
              </a:rPr>
              <a:t>Resources</a:t>
            </a:r>
            <a:endParaRPr lang="en-US" dirty="0">
              <a:solidFill>
                <a:srgbClr val="003E6C"/>
              </a:solidFill>
            </a:endParaRPr>
          </a:p>
        </p:txBody>
      </p:sp>
      <p:sp>
        <p:nvSpPr>
          <p:cNvPr id="3" name="Content Placeholder 2"/>
          <p:cNvSpPr>
            <a:spLocks noGrp="1"/>
          </p:cNvSpPr>
          <p:nvPr>
            <p:ph idx="1"/>
          </p:nvPr>
        </p:nvSpPr>
        <p:spPr>
          <a:xfrm>
            <a:off x="1691680" y="1600200"/>
            <a:ext cx="6995120" cy="4525963"/>
          </a:xfrm>
        </p:spPr>
        <p:txBody>
          <a:bodyPr/>
          <a:lstStyle/>
          <a:p>
            <a:pPr marL="0" indent="0">
              <a:buNone/>
            </a:pPr>
            <a:r>
              <a:rPr lang="en-US" dirty="0" smtClean="0">
                <a:solidFill>
                  <a:srgbClr val="660066"/>
                </a:solidFill>
              </a:rPr>
              <a:t>Videos and problem type charts are available in:</a:t>
            </a:r>
          </a:p>
          <a:p>
            <a:pPr marL="0" indent="0">
              <a:buNone/>
            </a:pPr>
            <a:r>
              <a:rPr lang="en-US" i="1" dirty="0" smtClean="0">
                <a:solidFill>
                  <a:schemeClr val="accent2">
                    <a:lumMod val="75000"/>
                  </a:schemeClr>
                </a:solidFill>
              </a:rPr>
              <a:t>Children’s Mathematics:  Cognitively Guided Instruction</a:t>
            </a:r>
            <a:r>
              <a:rPr lang="en-US" dirty="0" smtClean="0">
                <a:solidFill>
                  <a:schemeClr val="accent2">
                    <a:lumMod val="75000"/>
                  </a:schemeClr>
                </a:solidFill>
              </a:rPr>
              <a:t> (2015)</a:t>
            </a:r>
          </a:p>
          <a:p>
            <a:pPr marL="0" indent="0">
              <a:buNone/>
            </a:pPr>
            <a:r>
              <a:rPr lang="en-US" dirty="0" smtClean="0">
                <a:solidFill>
                  <a:srgbClr val="660066"/>
                </a:solidFill>
              </a:rPr>
              <a:t>For more information about CGI professional development, contact Linda Levi, </a:t>
            </a:r>
            <a:r>
              <a:rPr lang="en-US" dirty="0" smtClean="0">
                <a:solidFill>
                  <a:srgbClr val="660066"/>
                </a:solidFill>
                <a:hlinkClick r:id="rId2"/>
              </a:rPr>
              <a:t>linda.levi@teachersdg.org</a:t>
            </a:r>
            <a:r>
              <a:rPr lang="en-US" dirty="0" smtClean="0">
                <a:solidFill>
                  <a:srgbClr val="660066"/>
                </a:solidFill>
              </a:rPr>
              <a:t> or Laura Kent, </a:t>
            </a:r>
            <a:r>
              <a:rPr lang="en-US" dirty="0" smtClean="0">
                <a:solidFill>
                  <a:srgbClr val="660066"/>
                </a:solidFill>
                <a:hlinkClick r:id="rId3"/>
              </a:rPr>
              <a:t>lkent@uark.edu</a:t>
            </a:r>
            <a:endParaRPr lang="en-US" dirty="0" smtClean="0">
              <a:solidFill>
                <a:srgbClr val="660066"/>
              </a:solidFill>
            </a:endParaRPr>
          </a:p>
          <a:p>
            <a:pPr marL="0" indent="0">
              <a:buNone/>
            </a:pPr>
            <a:endParaRPr lang="en-US" dirty="0" smtClean="0">
              <a:solidFill>
                <a:srgbClr val="660066"/>
              </a:solidFill>
            </a:endParaRPr>
          </a:p>
          <a:p>
            <a:pPr marL="0" indent="0">
              <a:buNone/>
            </a:pPr>
            <a:endParaRPr lang="en-US" dirty="0">
              <a:solidFill>
                <a:srgbClr val="660066"/>
              </a:solidFill>
            </a:endParaRPr>
          </a:p>
          <a:p>
            <a:pPr marL="0" indent="0">
              <a:buNone/>
            </a:pPr>
            <a:endParaRPr lang="en-US" dirty="0" smtClean="0">
              <a:solidFill>
                <a:schemeClr val="accent2">
                  <a:lumMod val="75000"/>
                </a:schemeClr>
              </a:solidFill>
            </a:endParaRPr>
          </a:p>
          <a:p>
            <a:pPr marL="0" indent="0">
              <a:buNone/>
            </a:pPr>
            <a:endParaRPr lang="en-US" dirty="0">
              <a:solidFill>
                <a:schemeClr val="accent2">
                  <a:lumMod val="75000"/>
                </a:schemeClr>
              </a:solidFill>
            </a:endParaRPr>
          </a:p>
        </p:txBody>
      </p:sp>
    </p:spTree>
    <p:extLst>
      <p:ext uri="{BB962C8B-B14F-4D97-AF65-F5344CB8AC3E}">
        <p14:creationId xmlns:p14="http://schemas.microsoft.com/office/powerpoint/2010/main" val="4005760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solidFill>
                  <a:schemeClr val="accent2"/>
                </a:solidFill>
              </a:rPr>
              <a:t>Dandelion Problem</a:t>
            </a:r>
            <a:endParaRPr lang="en-US" dirty="0">
              <a:solidFill>
                <a:schemeClr val="accent2"/>
              </a:solidFill>
            </a:endParaRPr>
          </a:p>
        </p:txBody>
      </p:sp>
      <p:sp>
        <p:nvSpPr>
          <p:cNvPr id="7" name="Content Placeholder 6"/>
          <p:cNvSpPr>
            <a:spLocks noGrp="1"/>
          </p:cNvSpPr>
          <p:nvPr>
            <p:ph idx="1"/>
          </p:nvPr>
        </p:nvSpPr>
        <p:spPr>
          <a:xfrm>
            <a:off x="1331640" y="1600200"/>
            <a:ext cx="7355160" cy="4525963"/>
          </a:xfrm>
        </p:spPr>
        <p:txBody>
          <a:bodyPr/>
          <a:lstStyle/>
          <a:p>
            <a:r>
              <a:rPr lang="en-US" dirty="0" smtClean="0">
                <a:solidFill>
                  <a:schemeClr val="accent1">
                    <a:lumMod val="75000"/>
                  </a:schemeClr>
                </a:solidFill>
              </a:rPr>
              <a:t>How would you expect a child in first grade to solve the5f following problem?</a:t>
            </a:r>
          </a:p>
          <a:p>
            <a:pPr algn="ctr">
              <a:buNone/>
            </a:pPr>
            <a:endParaRPr lang="en-US" dirty="0">
              <a:solidFill>
                <a:srgbClr val="660066"/>
              </a:solidFill>
            </a:endParaRPr>
          </a:p>
          <a:p>
            <a:pPr algn="ctr">
              <a:buNone/>
            </a:pPr>
            <a:r>
              <a:rPr lang="en-US" b="1" i="1" dirty="0" smtClean="0">
                <a:solidFill>
                  <a:srgbClr val="660066"/>
                </a:solidFill>
              </a:rPr>
              <a:t>You have six dandelions.  How many more do you need to pick to have 11 dandelions?</a:t>
            </a:r>
            <a:r>
              <a:rPr lang="en-US" sz="2400" dirty="0" smtClean="0">
                <a:solidFill>
                  <a:srgbClr val="FF0000"/>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2"/>
                </a:solidFill>
              </a:rPr>
              <a:t>Aaliyah</a:t>
            </a:r>
            <a:r>
              <a:rPr lang="en-US" dirty="0" smtClean="0">
                <a:solidFill>
                  <a:schemeClr val="accent2"/>
                </a:solidFill>
              </a:rPr>
              <a:t> (CM3.21)</a:t>
            </a:r>
            <a:endParaRPr lang="en-US" dirty="0">
              <a:solidFill>
                <a:schemeClr val="accent2"/>
              </a:solidFill>
            </a:endParaRPr>
          </a:p>
        </p:txBody>
      </p:sp>
      <p:sp>
        <p:nvSpPr>
          <p:cNvPr id="4" name="Content Placeholder 3"/>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2"/>
                </a:solidFill>
              </a:rPr>
              <a:t>Aaliyah</a:t>
            </a:r>
            <a:endParaRPr lang="en-US" dirty="0">
              <a:solidFill>
                <a:schemeClr val="accent2"/>
              </a:solidFill>
            </a:endParaRPr>
          </a:p>
        </p:txBody>
      </p:sp>
      <p:sp>
        <p:nvSpPr>
          <p:cNvPr id="3" name="Content Placeholder 2"/>
          <p:cNvSpPr>
            <a:spLocks noGrp="1"/>
          </p:cNvSpPr>
          <p:nvPr>
            <p:ph idx="1"/>
          </p:nvPr>
        </p:nvSpPr>
        <p:spPr>
          <a:xfrm>
            <a:off x="1691680" y="1600200"/>
            <a:ext cx="6995120" cy="4525963"/>
          </a:xfrm>
        </p:spPr>
        <p:txBody>
          <a:bodyPr/>
          <a:lstStyle/>
          <a:p>
            <a:r>
              <a:rPr lang="en-US" dirty="0" smtClean="0">
                <a:solidFill>
                  <a:srgbClr val="660066"/>
                </a:solidFill>
              </a:rPr>
              <a:t>How did she solve this problem?</a:t>
            </a:r>
          </a:p>
          <a:p>
            <a:pPr>
              <a:buNone/>
            </a:pPr>
            <a:endParaRPr lang="en-US" dirty="0" smtClean="0">
              <a:solidFill>
                <a:srgbClr val="660066"/>
              </a:solidFill>
            </a:endParaRPr>
          </a:p>
          <a:p>
            <a:r>
              <a:rPr lang="en-US" dirty="0" smtClean="0">
                <a:solidFill>
                  <a:srgbClr val="660066"/>
                </a:solidFill>
              </a:rPr>
              <a:t>Why do you think she solved it that way?</a:t>
            </a:r>
            <a:endParaRPr lang="en-US" dirty="0">
              <a:solidFill>
                <a:srgbClr val="660066"/>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solidFill>
                  <a:schemeClr val="accent2"/>
                </a:solidFill>
              </a:rPr>
              <a:t>Cognitively Guided Instruction or </a:t>
            </a:r>
            <a:r>
              <a:rPr lang="en-US" sz="3600" i="1" dirty="0" smtClean="0">
                <a:solidFill>
                  <a:schemeClr val="accent2"/>
                </a:solidFill>
              </a:rPr>
              <a:t>CGI</a:t>
            </a:r>
            <a:endParaRPr lang="en-US" sz="3600" i="1" dirty="0">
              <a:solidFill>
                <a:schemeClr val="accent2"/>
              </a:solidFill>
            </a:endParaRPr>
          </a:p>
        </p:txBody>
      </p:sp>
      <p:sp>
        <p:nvSpPr>
          <p:cNvPr id="3" name="Content Placeholder 2"/>
          <p:cNvSpPr>
            <a:spLocks noGrp="1"/>
          </p:cNvSpPr>
          <p:nvPr>
            <p:ph idx="1"/>
          </p:nvPr>
        </p:nvSpPr>
        <p:spPr>
          <a:xfrm>
            <a:off x="1331640" y="1600200"/>
            <a:ext cx="7355160" cy="4525963"/>
          </a:xfrm>
        </p:spPr>
        <p:txBody>
          <a:bodyPr/>
          <a:lstStyle/>
          <a:p>
            <a:r>
              <a:rPr lang="en-US" sz="2800" dirty="0" smtClean="0">
                <a:solidFill>
                  <a:srgbClr val="660066"/>
                </a:solidFill>
              </a:rPr>
              <a:t>Teacher Professional Development Program targeting Grades K-3</a:t>
            </a:r>
          </a:p>
          <a:p>
            <a:r>
              <a:rPr lang="en-US" sz="2800" dirty="0" smtClean="0">
                <a:solidFill>
                  <a:srgbClr val="660066"/>
                </a:solidFill>
              </a:rPr>
              <a:t>Based on 25 years of research on children’s thinking about whole number concepts and procedures with links to properties of operations and equations</a:t>
            </a:r>
          </a:p>
          <a:p>
            <a:r>
              <a:rPr lang="en-US" sz="2800" dirty="0" smtClean="0">
                <a:solidFill>
                  <a:srgbClr val="660066"/>
                </a:solidFill>
              </a:rPr>
              <a:t>Involves detailed analysis of both problem type structure and strategy levels</a:t>
            </a:r>
          </a:p>
          <a:p>
            <a:r>
              <a:rPr lang="en-US" sz="2800" dirty="0" smtClean="0">
                <a:solidFill>
                  <a:srgbClr val="660066"/>
                </a:solidFill>
              </a:rPr>
              <a:t>Enhances instructional decision-making based on children’s thinking</a:t>
            </a:r>
          </a:p>
          <a:p>
            <a:endParaRPr lang="en-US" sz="2800" dirty="0" smtClean="0">
              <a:solidFill>
                <a:srgbClr val="660066"/>
              </a:solidFill>
            </a:endParaRP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5EA4"/>
                </a:solidFill>
              </a:rPr>
              <a:t>CGI Research</a:t>
            </a:r>
            <a:endParaRPr lang="en-US" dirty="0">
              <a:solidFill>
                <a:srgbClr val="005EA4"/>
              </a:solidFill>
            </a:endParaRPr>
          </a:p>
        </p:txBody>
      </p:sp>
      <p:sp>
        <p:nvSpPr>
          <p:cNvPr id="3" name="Content Placeholder 2"/>
          <p:cNvSpPr>
            <a:spLocks noGrp="1"/>
          </p:cNvSpPr>
          <p:nvPr>
            <p:ph idx="1"/>
          </p:nvPr>
        </p:nvSpPr>
        <p:spPr>
          <a:xfrm>
            <a:off x="1043608" y="1600200"/>
            <a:ext cx="7643192" cy="4525963"/>
          </a:xfrm>
        </p:spPr>
        <p:txBody>
          <a:bodyPr/>
          <a:lstStyle/>
          <a:p>
            <a:r>
              <a:rPr lang="en-US" sz="2400" dirty="0" smtClean="0">
                <a:solidFill>
                  <a:srgbClr val="660066"/>
                </a:solidFill>
              </a:rPr>
              <a:t>Research on students’ learning showed that children in CGI classes outperformed children in control classes on problem solving tasks</a:t>
            </a:r>
          </a:p>
          <a:p>
            <a:r>
              <a:rPr lang="en-US" sz="2400" dirty="0" smtClean="0">
                <a:solidFill>
                  <a:srgbClr val="660066"/>
                </a:solidFill>
              </a:rPr>
              <a:t>Research on CGI teachers showed that they improved their knowledge of their own students’ mathematical understandings and many improved in their use of students’ thinking to guide their instructional decision-making. Teachers also increased their ability to engage their students in what is now known as the standards for mathematical practice.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002060"/>
                </a:solidFill>
              </a:rPr>
              <a:t>Which problem would be more difficult </a:t>
            </a:r>
            <a:br>
              <a:rPr lang="en-US" sz="3200" dirty="0" smtClean="0">
                <a:solidFill>
                  <a:srgbClr val="002060"/>
                </a:solidFill>
              </a:rPr>
            </a:br>
            <a:r>
              <a:rPr lang="en-US" sz="3200" dirty="0" smtClean="0">
                <a:solidFill>
                  <a:srgbClr val="002060"/>
                </a:solidFill>
              </a:rPr>
              <a:t>for children in kindergarten</a:t>
            </a:r>
            <a:br>
              <a:rPr lang="en-US" sz="3200" dirty="0" smtClean="0">
                <a:solidFill>
                  <a:srgbClr val="002060"/>
                </a:solidFill>
              </a:rPr>
            </a:br>
            <a:r>
              <a:rPr lang="en-US" sz="3200" dirty="0" smtClean="0">
                <a:solidFill>
                  <a:srgbClr val="002060"/>
                </a:solidFill>
              </a:rPr>
              <a:t> or 1</a:t>
            </a:r>
            <a:r>
              <a:rPr lang="en-US" sz="3200" baseline="30000" dirty="0" smtClean="0">
                <a:solidFill>
                  <a:srgbClr val="002060"/>
                </a:solidFill>
              </a:rPr>
              <a:t>st</a:t>
            </a:r>
            <a:r>
              <a:rPr lang="en-US" sz="3200" dirty="0" smtClean="0">
                <a:solidFill>
                  <a:srgbClr val="002060"/>
                </a:solidFill>
              </a:rPr>
              <a:t> grade to solve?</a:t>
            </a:r>
            <a:endParaRPr lang="en-US" sz="3200" dirty="0">
              <a:solidFill>
                <a:srgbClr val="002060"/>
              </a:solidFill>
            </a:endParaRPr>
          </a:p>
        </p:txBody>
      </p:sp>
      <p:sp>
        <p:nvSpPr>
          <p:cNvPr id="3" name="Content Placeholder 2"/>
          <p:cNvSpPr>
            <a:spLocks noGrp="1"/>
          </p:cNvSpPr>
          <p:nvPr>
            <p:ph idx="1"/>
          </p:nvPr>
        </p:nvSpPr>
        <p:spPr>
          <a:xfrm>
            <a:off x="1043608" y="1600200"/>
            <a:ext cx="7643192" cy="4525963"/>
          </a:xfrm>
        </p:spPr>
        <p:txBody>
          <a:bodyPr/>
          <a:lstStyle/>
          <a:p>
            <a:pPr>
              <a:buNone/>
            </a:pPr>
            <a:r>
              <a:rPr lang="en-US" dirty="0" smtClean="0">
                <a:solidFill>
                  <a:srgbClr val="660066"/>
                </a:solidFill>
              </a:rPr>
              <a:t> A</a:t>
            </a:r>
            <a:r>
              <a:rPr lang="en-US" sz="2800" dirty="0" smtClean="0">
                <a:solidFill>
                  <a:srgbClr val="660066"/>
                </a:solidFill>
              </a:rPr>
              <a:t>.  	Serenity had 17 animal crackers. Her      	brother ate some animal crackers.  Now 	she has 15 animal crackers.  How many 	animal crackers did her brother eat?</a:t>
            </a:r>
          </a:p>
          <a:p>
            <a:pPr>
              <a:buNone/>
            </a:pPr>
            <a:r>
              <a:rPr lang="en-US" sz="2800" dirty="0" smtClean="0">
                <a:solidFill>
                  <a:schemeClr val="accent1">
                    <a:lumMod val="25000"/>
                  </a:schemeClr>
                </a:solidFill>
              </a:rPr>
              <a:t>B.  	Kevin had some toy cars.  Then he went 	to the store and bought </a:t>
            </a:r>
            <a:r>
              <a:rPr lang="en-US" sz="2800" dirty="0">
                <a:solidFill>
                  <a:schemeClr val="accent1">
                    <a:lumMod val="25000"/>
                  </a:schemeClr>
                </a:solidFill>
              </a:rPr>
              <a:t>6</a:t>
            </a:r>
            <a:r>
              <a:rPr lang="en-US" sz="2800" dirty="0" smtClean="0">
                <a:solidFill>
                  <a:schemeClr val="accent1">
                    <a:lumMod val="25000"/>
                  </a:schemeClr>
                </a:solidFill>
              </a:rPr>
              <a:t> more toy 	cars.  Now he has 15 toy cars.  How 	many toy cars did he have to start with?</a:t>
            </a:r>
            <a:endParaRPr lang="en-US" sz="2800" dirty="0">
              <a:solidFill>
                <a:schemeClr val="accent1">
                  <a:lumMod val="2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50000"/>
                  </a:schemeClr>
                </a:solidFill>
              </a:rPr>
              <a:t>Problem Type Structure</a:t>
            </a:r>
            <a:endParaRPr lang="en-US" dirty="0">
              <a:solidFill>
                <a:schemeClr val="accent2">
                  <a:lumMod val="50000"/>
                </a:schemeClr>
              </a:solidFill>
            </a:endParaRPr>
          </a:p>
        </p:txBody>
      </p:sp>
      <p:graphicFrame>
        <p:nvGraphicFramePr>
          <p:cNvPr id="5" name="Content Placeholder 4"/>
          <p:cNvGraphicFramePr>
            <a:graphicFrameLocks noGrp="1"/>
          </p:cNvGraphicFramePr>
          <p:nvPr>
            <p:ph idx="1"/>
          </p:nvPr>
        </p:nvGraphicFramePr>
        <p:xfrm>
          <a:off x="1403648" y="1340768"/>
          <a:ext cx="7211144" cy="5184090"/>
        </p:xfrm>
        <a:graphic>
          <a:graphicData uri="http://schemas.openxmlformats.org/drawingml/2006/table">
            <a:tbl>
              <a:tblPr firstRow="1" bandRow="1">
                <a:tableStyleId>{5C22544A-7EE6-4342-B048-85BDC9FD1C3A}</a:tableStyleId>
              </a:tblPr>
              <a:tblGrid>
                <a:gridCol w="1224136"/>
                <a:gridCol w="1656184"/>
                <a:gridCol w="2232248"/>
                <a:gridCol w="2098576"/>
              </a:tblGrid>
              <a:tr h="864926">
                <a:tc>
                  <a:txBody>
                    <a:bodyPr/>
                    <a:lstStyle/>
                    <a:p>
                      <a:endParaRPr lang="en-US" dirty="0"/>
                    </a:p>
                  </a:txBody>
                  <a:tcPr/>
                </a:tc>
                <a:tc>
                  <a:txBody>
                    <a:bodyPr/>
                    <a:lstStyle/>
                    <a:p>
                      <a:r>
                        <a:rPr lang="en-US" dirty="0" smtClean="0"/>
                        <a:t>Result Unknown</a:t>
                      </a:r>
                      <a:endParaRPr lang="en-US" dirty="0"/>
                    </a:p>
                  </a:txBody>
                  <a:tcPr/>
                </a:tc>
                <a:tc>
                  <a:txBody>
                    <a:bodyPr/>
                    <a:lstStyle/>
                    <a:p>
                      <a:r>
                        <a:rPr lang="en-US" dirty="0" smtClean="0"/>
                        <a:t>Change </a:t>
                      </a:r>
                      <a:r>
                        <a:rPr lang="en-US" dirty="0" err="1" smtClean="0"/>
                        <a:t>Unkown</a:t>
                      </a:r>
                      <a:endParaRPr lang="en-US" dirty="0"/>
                    </a:p>
                  </a:txBody>
                  <a:tcPr/>
                </a:tc>
                <a:tc>
                  <a:txBody>
                    <a:bodyPr/>
                    <a:lstStyle/>
                    <a:p>
                      <a:r>
                        <a:rPr lang="en-US" dirty="0" smtClean="0"/>
                        <a:t>Start Unknown</a:t>
                      </a:r>
                      <a:endParaRPr lang="en-US" dirty="0"/>
                    </a:p>
                  </a:txBody>
                  <a:tcPr/>
                </a:tc>
              </a:tr>
              <a:tr h="864926">
                <a:tc>
                  <a:txBody>
                    <a:bodyPr/>
                    <a:lstStyle/>
                    <a:p>
                      <a:r>
                        <a:rPr lang="en-US" dirty="0" smtClean="0"/>
                        <a:t>Join</a:t>
                      </a:r>
                      <a:endParaRPr lang="en-US" dirty="0"/>
                    </a:p>
                  </a:txBody>
                  <a:tcPr/>
                </a:tc>
                <a:tc>
                  <a:txBody>
                    <a:bodyPr/>
                    <a:lstStyle/>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dirty="0" smtClean="0">
                          <a:solidFill>
                            <a:srgbClr val="660066"/>
                          </a:solidFill>
                        </a:rPr>
                        <a:t>You have six dandelions.  How many more do you need to pick to have 11 dandelions?</a:t>
                      </a:r>
                    </a:p>
                    <a:p>
                      <a:endParaRPr lang="en-US" dirty="0"/>
                    </a:p>
                  </a:txBody>
                  <a:tcPr/>
                </a:tc>
                <a:tc>
                  <a:txBody>
                    <a:bodyPr/>
                    <a:lstStyle/>
                    <a:p>
                      <a:r>
                        <a:rPr lang="en-US" sz="1200" dirty="0" smtClean="0">
                          <a:solidFill>
                            <a:srgbClr val="660066"/>
                          </a:solidFill>
                        </a:rPr>
                        <a:t>Kevin had some toy cars.  Then he went to the store and bought six more toy cars.  Now he has 15 toy cars.  How many toy cars did he have to start with?</a:t>
                      </a:r>
                      <a:endParaRPr lang="en-US" sz="1200" dirty="0"/>
                    </a:p>
                  </a:txBody>
                  <a:tcPr/>
                </a:tc>
              </a:tr>
              <a:tr h="864926">
                <a:tc>
                  <a:txBody>
                    <a:bodyPr/>
                    <a:lstStyle/>
                    <a:p>
                      <a:r>
                        <a:rPr lang="en-US" dirty="0" smtClean="0"/>
                        <a:t>Separate</a:t>
                      </a:r>
                      <a:endParaRPr lang="en-US" dirty="0"/>
                    </a:p>
                  </a:txBody>
                  <a:tcPr/>
                </a:tc>
                <a:tc>
                  <a:txBody>
                    <a:bodyPr/>
                    <a:lstStyle/>
                    <a:p>
                      <a:endParaRPr lang="en-US" dirty="0"/>
                    </a:p>
                  </a:txBody>
                  <a:tcPr/>
                </a:tc>
                <a:tc>
                  <a:txBody>
                    <a:bodyPr/>
                    <a:lstStyle/>
                    <a:p>
                      <a:r>
                        <a:rPr lang="en-US" sz="1200" dirty="0" smtClean="0">
                          <a:solidFill>
                            <a:srgbClr val="660066"/>
                          </a:solidFill>
                        </a:rPr>
                        <a:t>Serenity had 17 animal crackers. He brother ate some animal crackers.  Now she has 15 animal crackers.  How many animal crackers did her brother eat?</a:t>
                      </a:r>
                      <a:endParaRPr lang="en-US" sz="1200" dirty="0"/>
                    </a:p>
                  </a:txBody>
                  <a:tcPr/>
                </a:tc>
                <a:tc>
                  <a:txBody>
                    <a:bodyPr/>
                    <a:lstStyle/>
                    <a:p>
                      <a:endParaRPr lang="en-US" dirty="0"/>
                    </a:p>
                  </a:txBody>
                  <a:tcPr/>
                </a:tc>
              </a:tr>
              <a:tr h="1076798">
                <a:tc>
                  <a:txBody>
                    <a:bodyPr/>
                    <a:lstStyle/>
                    <a:p>
                      <a:r>
                        <a:rPr lang="en-US" dirty="0" smtClean="0"/>
                        <a:t>Part – Part Whole</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864926">
                <a:tc>
                  <a:txBody>
                    <a:bodyPr/>
                    <a:lstStyle/>
                    <a:p>
                      <a:r>
                        <a:rPr lang="en-US" dirty="0" smtClean="0"/>
                        <a:t>Compare</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002060"/>
                </a:solidFill>
              </a:rPr>
              <a:t>Sense Making Using </a:t>
            </a:r>
            <a:r>
              <a:rPr lang="en-US" sz="3600" b="1" i="1" dirty="0" smtClean="0">
                <a:solidFill>
                  <a:srgbClr val="002060"/>
                </a:solidFill>
              </a:rPr>
              <a:t>Direct Modeling</a:t>
            </a:r>
            <a:endParaRPr lang="en-US" sz="3600" b="1" i="1" dirty="0">
              <a:solidFill>
                <a:srgbClr val="002060"/>
              </a:solidFill>
            </a:endParaRPr>
          </a:p>
        </p:txBody>
      </p:sp>
      <p:sp>
        <p:nvSpPr>
          <p:cNvPr id="3" name="Content Placeholder 2"/>
          <p:cNvSpPr>
            <a:spLocks noGrp="1"/>
          </p:cNvSpPr>
          <p:nvPr>
            <p:ph idx="1"/>
          </p:nvPr>
        </p:nvSpPr>
        <p:spPr>
          <a:xfrm>
            <a:off x="1043608" y="1600200"/>
            <a:ext cx="7643192" cy="4525963"/>
          </a:xfrm>
        </p:spPr>
        <p:txBody>
          <a:bodyPr/>
          <a:lstStyle/>
          <a:p>
            <a:r>
              <a:rPr lang="en-US" dirty="0" smtClean="0">
                <a:solidFill>
                  <a:srgbClr val="660066"/>
                </a:solidFill>
              </a:rPr>
              <a:t>CGI research showed that most young children initially make sense of whole number computation problems by directly modeling the problem situation.  They build the quantities based on the structure of the problem.</a:t>
            </a:r>
          </a:p>
          <a:p>
            <a:r>
              <a:rPr lang="en-US" dirty="0" smtClean="0">
                <a:solidFill>
                  <a:srgbClr val="660066"/>
                </a:solidFill>
              </a:rPr>
              <a:t>Start unknown and compare problems are more challenging for students who rely on </a:t>
            </a:r>
            <a:r>
              <a:rPr lang="en-US" i="1" dirty="0" smtClean="0">
                <a:solidFill>
                  <a:srgbClr val="660066"/>
                </a:solidFill>
              </a:rPr>
              <a:t>direct modeling </a:t>
            </a:r>
            <a:r>
              <a:rPr lang="en-US" dirty="0" smtClean="0">
                <a:solidFill>
                  <a:srgbClr val="660066"/>
                </a:solidFill>
              </a:rPr>
              <a:t>to solve them.</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1634</TotalTime>
  <Words>842</Words>
  <Application>Microsoft Office PowerPoint</Application>
  <PresentationFormat>On-screen Show (4:3)</PresentationFormat>
  <Paragraphs>83</Paragraphs>
  <Slides>18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Times New Roman</vt:lpstr>
      <vt:lpstr>Diseño predeterminado</vt:lpstr>
      <vt:lpstr>Assessing Children's Sense Making Strategies: Using Cognitively Guided Instruction</vt:lpstr>
      <vt:lpstr>Dandelion Problem</vt:lpstr>
      <vt:lpstr>Aaliyah (CM3.21)</vt:lpstr>
      <vt:lpstr>Aaliyah</vt:lpstr>
      <vt:lpstr>Cognitively Guided Instruction or CGI</vt:lpstr>
      <vt:lpstr>CGI Research</vt:lpstr>
      <vt:lpstr>Which problem would be more difficult  for children in kindergarten  or 1st grade to solve?</vt:lpstr>
      <vt:lpstr>Problem Type Structure</vt:lpstr>
      <vt:lpstr>Sense Making Using Direct Modeling</vt:lpstr>
      <vt:lpstr>Assessing Students’ Thinking </vt:lpstr>
      <vt:lpstr>Using Number Facts (CM3.17) </vt:lpstr>
      <vt:lpstr>Problem Type Chart – Additional Examples</vt:lpstr>
      <vt:lpstr>Strategy Level Frameworks</vt:lpstr>
      <vt:lpstr>The “Bus” Problem</vt:lpstr>
      <vt:lpstr>Direct Modeling the “Bus” Problem (CM8.1)</vt:lpstr>
      <vt:lpstr>CGI Research Findings </vt:lpstr>
      <vt:lpstr>Understanding and Building Instruction from Children’s Thinking</vt:lpstr>
      <vt:lpstr>Resources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Mandy Geyman</cp:lastModifiedBy>
  <cp:revision>219</cp:revision>
  <dcterms:created xsi:type="dcterms:W3CDTF">2010-05-23T14:28:12Z</dcterms:created>
  <dcterms:modified xsi:type="dcterms:W3CDTF">2015-03-24T13:15:45Z</dcterms:modified>
</cp:coreProperties>
</file>